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967E49-3111-4E81-A676-635ACD80F7D2}">
      <dgm:prSet custT="1"/>
      <dgm:spPr/>
      <dgm:t>
        <a:bodyPr/>
        <a:lstStyle/>
        <a:p>
          <a:r>
            <a:rPr lang="ru-RU" sz="1800" dirty="0" smtClean="0"/>
            <a:t>В нашем детском саду в 2019 году стараниями педагогов была создана замечательная сенсорная комната. Что же это за комната и для чего она нужна?</a:t>
          </a:r>
          <a:endParaRPr lang="ru-RU" sz="1800" dirty="0"/>
        </a:p>
      </dgm:t>
    </dgm:pt>
    <dgm:pt modelId="{90CC2363-607A-4004-AA76-850DBAAD2487}" type="parTrans" cxnId="{4E84F65E-65C0-4B90-B3F1-7D7CA953A849}">
      <dgm:prSet/>
      <dgm:spPr/>
      <dgm:t>
        <a:bodyPr/>
        <a:lstStyle/>
        <a:p>
          <a:endParaRPr lang="ru-RU"/>
        </a:p>
      </dgm:t>
    </dgm:pt>
    <dgm:pt modelId="{52074F82-A131-428E-86A7-47E565D4929D}" type="sibTrans" cxnId="{4E84F65E-65C0-4B90-B3F1-7D7CA953A849}">
      <dgm:prSet/>
      <dgm:spPr/>
      <dgm:t>
        <a:bodyPr/>
        <a:lstStyle/>
        <a:p>
          <a:endParaRPr lang="ru-RU"/>
        </a:p>
      </dgm:t>
    </dgm:pt>
    <dgm:pt modelId="{EB18519F-1BD6-4895-BA08-6CF82B3A089B}">
      <dgm:prSet custT="1"/>
      <dgm:spPr/>
      <dgm:t>
        <a:bodyPr/>
        <a:lstStyle/>
        <a:p>
          <a:pPr algn="ctr"/>
          <a:r>
            <a:rPr lang="ru-RU" sz="1600" dirty="0" smtClean="0"/>
            <a:t>Сенсорная комната – это особым образом организованная окружающая среда, наполненная различного рода стимуляторами. Они воздействуют на органы зрения, слуха, обоняния, осязания и другие. В сенсорной комнате созданы условия, в которых ребенок получает положительные эмоции. Спокойная цветовая гамма, мягкий свет, тихая нежная музыка – все это создает ощущение покоя, умиротворенности.</a:t>
          </a:r>
        </a:p>
      </dgm:t>
    </dgm:pt>
    <dgm:pt modelId="{A9C587B6-801F-4497-A9CA-32A5F60EC546}" type="parTrans" cxnId="{9FDB02ED-49C8-481D-8880-31BAF972F0D5}">
      <dgm:prSet/>
      <dgm:spPr/>
      <dgm:t>
        <a:bodyPr/>
        <a:lstStyle/>
        <a:p>
          <a:endParaRPr lang="ru-RU"/>
        </a:p>
      </dgm:t>
    </dgm:pt>
    <dgm:pt modelId="{9D8E9908-CF87-4568-A6F2-2AD333E1EA2D}" type="sibTrans" cxnId="{9FDB02ED-49C8-481D-8880-31BAF972F0D5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D3D735-F823-4409-B34B-C73DC2E1B69D}" type="pres">
      <dgm:prSet presAssocID="{0D967E49-3111-4E81-A676-635ACD80F7D2}" presName="linNode" presStyleCnt="0"/>
      <dgm:spPr/>
    </dgm:pt>
    <dgm:pt modelId="{F88B4428-CD6D-4AAD-86D7-F09F432DEE51}" type="pres">
      <dgm:prSet presAssocID="{0D967E49-3111-4E81-A676-635ACD80F7D2}" presName="parentText" presStyleLbl="node1" presStyleIdx="0" presStyleCnt="2" custScaleX="277778" custLinFactNeighborX="-136" custLinFactNeighborY="-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BDE54B-17F0-4C94-B38D-D63E9C7A403B}" type="pres">
      <dgm:prSet presAssocID="{52074F82-A131-428E-86A7-47E565D4929D}" presName="sp" presStyleCnt="0"/>
      <dgm:spPr/>
    </dgm:pt>
    <dgm:pt modelId="{53294644-DC29-4CAE-9E44-88CE38CB4F76}" type="pres">
      <dgm:prSet presAssocID="{EB18519F-1BD6-4895-BA08-6CF82B3A089B}" presName="linNode" presStyleCnt="0"/>
      <dgm:spPr/>
    </dgm:pt>
    <dgm:pt modelId="{39FD8FC7-CBB0-4F7C-A2AA-D1CF2C5C296D}" type="pres">
      <dgm:prSet presAssocID="{EB18519F-1BD6-4895-BA08-6CF82B3A089B}" presName="parentText" presStyleLbl="node1" presStyleIdx="1" presStyleCnt="2" custScaleX="277778" custScaleY="12077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43741A-5186-49AB-9DBD-3F893B15C4FB}" type="presOf" srcId="{EB18519F-1BD6-4895-BA08-6CF82B3A089B}" destId="{39FD8FC7-CBB0-4F7C-A2AA-D1CF2C5C296D}" srcOrd="0" destOrd="0" presId="urn:microsoft.com/office/officeart/2005/8/layout/vList5"/>
    <dgm:cxn modelId="{9FDB02ED-49C8-481D-8880-31BAF972F0D5}" srcId="{F8679C0B-F980-4B4B-8C23-EF3A499F069A}" destId="{EB18519F-1BD6-4895-BA08-6CF82B3A089B}" srcOrd="1" destOrd="0" parTransId="{A9C587B6-801F-4497-A9CA-32A5F60EC546}" sibTransId="{9D8E9908-CF87-4568-A6F2-2AD333E1EA2D}"/>
    <dgm:cxn modelId="{B8988EDD-C77B-40CB-A484-B7331531D1E3}" type="presOf" srcId="{0D967E49-3111-4E81-A676-635ACD80F7D2}" destId="{F88B4428-CD6D-4AAD-86D7-F09F432DEE51}" srcOrd="0" destOrd="0" presId="urn:microsoft.com/office/officeart/2005/8/layout/vList5"/>
    <dgm:cxn modelId="{21574E4A-7A8F-4598-BB69-9F6F5EB2B29C}" type="presOf" srcId="{F8679C0B-F980-4B4B-8C23-EF3A499F069A}" destId="{9566D266-6127-4C3D-A292-0D3BE1C1D6E8}" srcOrd="0" destOrd="0" presId="urn:microsoft.com/office/officeart/2005/8/layout/vList5"/>
    <dgm:cxn modelId="{4E84F65E-65C0-4B90-B3F1-7D7CA953A849}" srcId="{F8679C0B-F980-4B4B-8C23-EF3A499F069A}" destId="{0D967E49-3111-4E81-A676-635ACD80F7D2}" srcOrd="0" destOrd="0" parTransId="{90CC2363-607A-4004-AA76-850DBAAD2487}" sibTransId="{52074F82-A131-428E-86A7-47E565D4929D}"/>
    <dgm:cxn modelId="{9BD55309-3EDD-4045-8A85-DF1890019DBA}" type="presParOf" srcId="{9566D266-6127-4C3D-A292-0D3BE1C1D6E8}" destId="{BDD3D735-F823-4409-B34B-C73DC2E1B69D}" srcOrd="0" destOrd="0" presId="urn:microsoft.com/office/officeart/2005/8/layout/vList5"/>
    <dgm:cxn modelId="{63342366-4892-4F19-BB98-393F66199156}" type="presParOf" srcId="{BDD3D735-F823-4409-B34B-C73DC2E1B69D}" destId="{F88B4428-CD6D-4AAD-86D7-F09F432DEE51}" srcOrd="0" destOrd="0" presId="urn:microsoft.com/office/officeart/2005/8/layout/vList5"/>
    <dgm:cxn modelId="{AAEA80EA-0551-4E3E-937D-A2E30B4D6F18}" type="presParOf" srcId="{9566D266-6127-4C3D-A292-0D3BE1C1D6E8}" destId="{EEBDE54B-17F0-4C94-B38D-D63E9C7A403B}" srcOrd="1" destOrd="0" presId="urn:microsoft.com/office/officeart/2005/8/layout/vList5"/>
    <dgm:cxn modelId="{F3AB33BC-46F2-4D8D-BF6C-50BE607E4776}" type="presParOf" srcId="{9566D266-6127-4C3D-A292-0D3BE1C1D6E8}" destId="{53294644-DC29-4CAE-9E44-88CE38CB4F76}" srcOrd="2" destOrd="0" presId="urn:microsoft.com/office/officeart/2005/8/layout/vList5"/>
    <dgm:cxn modelId="{82D66B62-AAC3-471C-B742-11E5608B51B9}" type="presParOf" srcId="{53294644-DC29-4CAE-9E44-88CE38CB4F76}" destId="{39FD8FC7-CBB0-4F7C-A2AA-D1CF2C5C296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3827D2-A5EA-4790-852A-D3D964C1309C}">
      <dgm:prSet/>
      <dgm:spPr/>
      <dgm:t>
        <a:bodyPr/>
        <a:lstStyle/>
        <a:p>
          <a:r>
            <a:rPr lang="ru-RU" dirty="0"/>
            <a:t>Игры в сухом бассейне помогают удовлетворить естественную потребность ребенка в движении, стимулируют его поисковую и творческую активность, позволяют чередовать упражнения с отдыхом, а также добиваться качественной релаксации. В сухом бассейне тренируются различные мышечные группы, в том числе и формирующие осанку. Таким образом, происходит постоянный массаж всего тела, осуществляется стимуляция тактильной чувствительности.</a:t>
          </a:r>
        </a:p>
      </dgm:t>
    </dgm:pt>
    <dgm:pt modelId="{0F0D933F-2EF0-4175-A4E5-E5D796769CDA}" type="parTrans" cxnId="{2886C3C4-D132-490F-9A71-70AD5926286D}">
      <dgm:prSet/>
      <dgm:spPr/>
      <dgm:t>
        <a:bodyPr/>
        <a:lstStyle/>
        <a:p>
          <a:endParaRPr lang="ru-RU"/>
        </a:p>
      </dgm:t>
    </dgm:pt>
    <dgm:pt modelId="{B92A7497-F929-4DAD-B333-F125A0E78F9D}" type="sibTrans" cxnId="{2886C3C4-D132-490F-9A71-70AD5926286D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A0A8C5-14EA-4470-A2A2-A2F11B23D576}" type="pres">
      <dgm:prSet presAssocID="{313827D2-A5EA-4790-852A-D3D964C1309C}" presName="linNode" presStyleCnt="0"/>
      <dgm:spPr/>
    </dgm:pt>
    <dgm:pt modelId="{939F33FC-B625-48B4-A8F3-77017D32FBCD}" type="pres">
      <dgm:prSet presAssocID="{313827D2-A5EA-4790-852A-D3D964C1309C}" presName="parentText" presStyleLbl="node1" presStyleIdx="0" presStyleCnt="1" custAng="0" custScaleX="277778" custLinFactX="-100000" custLinFactY="-64693" custLinFactNeighborX="-115688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86C3C4-D132-490F-9A71-70AD5926286D}" srcId="{F8679C0B-F980-4B4B-8C23-EF3A499F069A}" destId="{313827D2-A5EA-4790-852A-D3D964C1309C}" srcOrd="0" destOrd="0" parTransId="{0F0D933F-2EF0-4175-A4E5-E5D796769CDA}" sibTransId="{B92A7497-F929-4DAD-B333-F125A0E78F9D}"/>
    <dgm:cxn modelId="{BECEBB6D-023F-44BC-9A8E-C607BC9A0E3F}" type="presOf" srcId="{313827D2-A5EA-4790-852A-D3D964C1309C}" destId="{939F33FC-B625-48B4-A8F3-77017D32FBCD}" srcOrd="0" destOrd="0" presId="urn:microsoft.com/office/officeart/2005/8/layout/vList5"/>
    <dgm:cxn modelId="{CCEA0074-3D11-401B-B2B7-027DB14C8CBB}" type="presOf" srcId="{F8679C0B-F980-4B4B-8C23-EF3A499F069A}" destId="{9566D266-6127-4C3D-A292-0D3BE1C1D6E8}" srcOrd="0" destOrd="0" presId="urn:microsoft.com/office/officeart/2005/8/layout/vList5"/>
    <dgm:cxn modelId="{922CCA61-BA0A-47F0-A68C-EBF6FC2A1466}" type="presParOf" srcId="{9566D266-6127-4C3D-A292-0D3BE1C1D6E8}" destId="{2DA0A8C5-14EA-4470-A2A2-A2F11B23D576}" srcOrd="0" destOrd="0" presId="urn:microsoft.com/office/officeart/2005/8/layout/vList5"/>
    <dgm:cxn modelId="{09D262EB-1FF9-4891-BF48-38F7D090756C}" type="presParOf" srcId="{2DA0A8C5-14EA-4470-A2A2-A2F11B23D576}" destId="{939F33FC-B625-48B4-A8F3-77017D32FBC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0906EE-6F7E-4659-BA11-B38635A461C7}">
      <dgm:prSet/>
      <dgm:spPr/>
      <dgm:t>
        <a:bodyPr/>
        <a:lstStyle/>
        <a:p>
          <a:r>
            <a:rPr lang="ru-RU" dirty="0"/>
            <a:t>Песок – это уникальный материал, а занятие с ним – увлекательный процесс, который побуждает к творчеству, расслабляет и вдохновляет.           Замечали ли вы когда-нибудь, что успокаиваетесь, пропуская мелкий песок сквозь пальцы? Это тот самый материал, с помощью которого мы начинаем познавать мир.</a:t>
          </a:r>
        </a:p>
      </dgm:t>
    </dgm:pt>
    <dgm:pt modelId="{955F4BEB-15CF-47D1-896A-BD7BD1F2BB53}" type="parTrans" cxnId="{A5F88E10-F2DD-4611-AA22-39EEAE7DDAAD}">
      <dgm:prSet/>
      <dgm:spPr/>
      <dgm:t>
        <a:bodyPr/>
        <a:lstStyle/>
        <a:p>
          <a:endParaRPr lang="ru-RU"/>
        </a:p>
      </dgm:t>
    </dgm:pt>
    <dgm:pt modelId="{01042E2A-2E7B-4F09-B157-5D9A130B064F}" type="sibTrans" cxnId="{A5F88E10-F2DD-4611-AA22-39EEAE7DDAAD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DADEEC-E77E-46F1-B78C-5C43900611ED}" type="pres">
      <dgm:prSet presAssocID="{7D0906EE-6F7E-4659-BA11-B38635A461C7}" presName="linNode" presStyleCnt="0"/>
      <dgm:spPr/>
    </dgm:pt>
    <dgm:pt modelId="{C45271D3-338A-456E-A4F1-8453F17C04D0}" type="pres">
      <dgm:prSet presAssocID="{7D0906EE-6F7E-4659-BA11-B38635A461C7}" presName="parentText" presStyleLbl="node1" presStyleIdx="0" presStyleCnt="1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69A10A37-911E-4B0C-9B0F-B17FD6984053}" type="presOf" srcId="{7D0906EE-6F7E-4659-BA11-B38635A461C7}" destId="{C45271D3-338A-456E-A4F1-8453F17C04D0}" srcOrd="0" destOrd="0" presId="urn:microsoft.com/office/officeart/2005/8/layout/vList5"/>
    <dgm:cxn modelId="{A5F88E10-F2DD-4611-AA22-39EEAE7DDAAD}" srcId="{F8679C0B-F980-4B4B-8C23-EF3A499F069A}" destId="{7D0906EE-6F7E-4659-BA11-B38635A461C7}" srcOrd="0" destOrd="0" parTransId="{955F4BEB-15CF-47D1-896A-BD7BD1F2BB53}" sibTransId="{01042E2A-2E7B-4F09-B157-5D9A130B064F}"/>
    <dgm:cxn modelId="{ABE6D7B6-EB9E-426C-9A53-B3E083A2FE7F}" type="presParOf" srcId="{9566D266-6127-4C3D-A292-0D3BE1C1D6E8}" destId="{8BDADEEC-E77E-46F1-B78C-5C43900611ED}" srcOrd="0" destOrd="0" presId="urn:microsoft.com/office/officeart/2005/8/layout/vList5"/>
    <dgm:cxn modelId="{1D2AA744-A226-4FF5-8194-D2DDC625CE67}" type="presParOf" srcId="{8BDADEEC-E77E-46F1-B78C-5C43900611ED}" destId="{C45271D3-338A-456E-A4F1-8453F17C04D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D48B19-FECE-4325-9C9B-9915AE3C5D79}">
      <dgm:prSet custT="1"/>
      <dgm:spPr/>
      <dgm:t>
        <a:bodyPr/>
        <a:lstStyle/>
        <a:p>
          <a:r>
            <a:rPr lang="ru-RU" sz="1800" dirty="0"/>
            <a:t>Тактильный комплекс “Солнышко</a:t>
          </a:r>
          <a:r>
            <a:rPr lang="ru-RU" sz="1800" dirty="0" smtClean="0"/>
            <a:t>”. Хождение по ним учит ребенка держать равновесие. Поверхность тактильного комплекса выполнена из материалов разных фактур и рельефа, что способствует развитию тактильных ощущений. </a:t>
          </a:r>
          <a:endParaRPr lang="ru-RU" sz="1800" dirty="0"/>
        </a:p>
      </dgm:t>
    </dgm:pt>
    <dgm:pt modelId="{854BDD96-DEBC-4982-9145-CFDBDF23212D}" type="parTrans" cxnId="{9400C146-23CF-41EF-A69C-21A29B480580}">
      <dgm:prSet/>
      <dgm:spPr/>
      <dgm:t>
        <a:bodyPr/>
        <a:lstStyle/>
        <a:p>
          <a:endParaRPr lang="ru-RU"/>
        </a:p>
      </dgm:t>
    </dgm:pt>
    <dgm:pt modelId="{7A162BA0-269B-432B-89CB-C51B324EBC17}" type="sibTrans" cxnId="{9400C146-23CF-41EF-A69C-21A29B480580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F3D0FE-EB07-4A20-A809-BAD331511059}" type="pres">
      <dgm:prSet presAssocID="{DFD48B19-FECE-4325-9C9B-9915AE3C5D79}" presName="linNode" presStyleCnt="0"/>
      <dgm:spPr/>
    </dgm:pt>
    <dgm:pt modelId="{7906B04B-AD7D-4485-9B22-42D60D1C97CC}" type="pres">
      <dgm:prSet presAssocID="{DFD48B19-FECE-4325-9C9B-9915AE3C5D79}" presName="parentText" presStyleLbl="node1" presStyleIdx="0" presStyleCnt="1" custScaleX="275414" custLinFactNeighborX="5910" custLinFactNeighborY="23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A3859C-EDD0-4AE0-88CC-4BA38C6EC8AB}" type="presOf" srcId="{DFD48B19-FECE-4325-9C9B-9915AE3C5D79}" destId="{7906B04B-AD7D-4485-9B22-42D60D1C97CC}" srcOrd="0" destOrd="0" presId="urn:microsoft.com/office/officeart/2005/8/layout/vList5"/>
    <dgm:cxn modelId="{9400C146-23CF-41EF-A69C-21A29B480580}" srcId="{F8679C0B-F980-4B4B-8C23-EF3A499F069A}" destId="{DFD48B19-FECE-4325-9C9B-9915AE3C5D79}" srcOrd="0" destOrd="0" parTransId="{854BDD96-DEBC-4982-9145-CFDBDF23212D}" sibTransId="{7A162BA0-269B-432B-89CB-C51B324EBC17}"/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4B80F875-2393-49E2-8546-E6D62B00A533}" type="presParOf" srcId="{9566D266-6127-4C3D-A292-0D3BE1C1D6E8}" destId="{7DF3D0FE-EB07-4A20-A809-BAD331511059}" srcOrd="0" destOrd="0" presId="urn:microsoft.com/office/officeart/2005/8/layout/vList5"/>
    <dgm:cxn modelId="{820E5851-3C02-4378-97C4-E41C938768F4}" type="presParOf" srcId="{7DF3D0FE-EB07-4A20-A809-BAD331511059}" destId="{7906B04B-AD7D-4485-9B22-42D60D1C97C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60395-27C7-4B63-8EEC-7EB293C78F84}">
      <dgm:prSet custT="1"/>
      <dgm:spPr/>
      <dgm:t>
        <a:bodyPr/>
        <a:lstStyle/>
        <a:p>
          <a:r>
            <a:rPr lang="ru-RU" sz="2000" dirty="0"/>
            <a:t>Мягкий кубик с пучком  </a:t>
          </a:r>
          <a:r>
            <a:rPr lang="ru-RU" sz="2000" dirty="0" smtClean="0"/>
            <a:t>волокон. Развитие аналитического восприятия свойств и признаков предмета; развитие тактильных ощущений, мелкой моторики.</a:t>
          </a:r>
          <a:endParaRPr lang="ru-RU" sz="2000" dirty="0"/>
        </a:p>
      </dgm:t>
    </dgm:pt>
    <dgm:pt modelId="{FA16BE2D-46A5-4167-B9C4-14EED133416E}" type="parTrans" cxnId="{A6019030-794C-4129-B26E-A43CDC4F68A5}">
      <dgm:prSet/>
      <dgm:spPr/>
      <dgm:t>
        <a:bodyPr/>
        <a:lstStyle/>
        <a:p>
          <a:endParaRPr lang="ru-RU"/>
        </a:p>
      </dgm:t>
    </dgm:pt>
    <dgm:pt modelId="{4BBE0940-2F6F-4FBC-BD97-8F18DC40172F}" type="sibTrans" cxnId="{A6019030-794C-4129-B26E-A43CDC4F68A5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BC4D72-4363-4500-9843-3E2881C6E8EE}" type="pres">
      <dgm:prSet presAssocID="{57560395-27C7-4B63-8EEC-7EB293C78F84}" presName="linNode" presStyleCnt="0"/>
      <dgm:spPr/>
    </dgm:pt>
    <dgm:pt modelId="{6ED8D1BD-2905-4875-B3A9-CC0DC1A8141C}" type="pres">
      <dgm:prSet presAssocID="{57560395-27C7-4B63-8EEC-7EB293C78F84}" presName="parentText" presStyleLbl="node1" presStyleIdx="0" presStyleCnt="1" custScaleX="270686" custLinFactNeighborX="6698" custLinFactNeighborY="127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019030-794C-4129-B26E-A43CDC4F68A5}" srcId="{F8679C0B-F980-4B4B-8C23-EF3A499F069A}" destId="{57560395-27C7-4B63-8EEC-7EB293C78F84}" srcOrd="0" destOrd="0" parTransId="{FA16BE2D-46A5-4167-B9C4-14EED133416E}" sibTransId="{4BBE0940-2F6F-4FBC-BD97-8F18DC40172F}"/>
    <dgm:cxn modelId="{7DE471BC-887F-45EE-97E5-56EC87161749}" type="presOf" srcId="{57560395-27C7-4B63-8EEC-7EB293C78F84}" destId="{6ED8D1BD-2905-4875-B3A9-CC0DC1A8141C}" srcOrd="0" destOrd="0" presId="urn:microsoft.com/office/officeart/2005/8/layout/vList5"/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2BC5F201-4112-45D1-803F-1469214F82E9}" type="presParOf" srcId="{9566D266-6127-4C3D-A292-0D3BE1C1D6E8}" destId="{C2BC4D72-4363-4500-9843-3E2881C6E8EE}" srcOrd="0" destOrd="0" presId="urn:microsoft.com/office/officeart/2005/8/layout/vList5"/>
    <dgm:cxn modelId="{E6C46B17-F709-47DA-9076-728260B97CC3}" type="presParOf" srcId="{C2BC4D72-4363-4500-9843-3E2881C6E8EE}" destId="{6ED8D1BD-2905-4875-B3A9-CC0DC1A8141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6DCE36-EE2D-438D-A666-DA59F1B2CE87}">
      <dgm:prSet/>
      <dgm:spPr/>
      <dgm:t>
        <a:bodyPr/>
        <a:lstStyle/>
        <a:p>
          <a:r>
            <a:rPr lang="ru-RU" dirty="0" err="1"/>
            <a:t>Фибероптический</a:t>
          </a:r>
          <a:r>
            <a:rPr lang="ru-RU" dirty="0"/>
            <a:t> душ «Солнышко» – это подвесная конструкция, состоящая из декоративного модуля и струящихся вниз </a:t>
          </a:r>
          <a:r>
            <a:rPr lang="ru-RU" dirty="0" err="1"/>
            <a:t>фибероптических</a:t>
          </a:r>
          <a:r>
            <a:rPr lang="ru-RU" dirty="0"/>
            <a:t> нитей</a:t>
          </a:r>
          <a:r>
            <a:rPr lang="ru-RU" dirty="0" smtClean="0"/>
            <a:t>. Они не только помогают расслабиться и снять напряжение, но и мотивируют к учебе, снижают агрессию и тревожные расстройства. </a:t>
          </a:r>
          <a:endParaRPr lang="ru-RU" dirty="0"/>
        </a:p>
      </dgm:t>
    </dgm:pt>
    <dgm:pt modelId="{2615A713-5B34-4A0C-B31C-998ED0B72989}" type="parTrans" cxnId="{E2D62901-7801-466A-B2DC-6BD73B539B80}">
      <dgm:prSet/>
      <dgm:spPr/>
      <dgm:t>
        <a:bodyPr/>
        <a:lstStyle/>
        <a:p>
          <a:endParaRPr lang="ru-RU"/>
        </a:p>
      </dgm:t>
    </dgm:pt>
    <dgm:pt modelId="{28EFED16-0714-4CA9-A5BA-D240042769F5}" type="sibTrans" cxnId="{E2D62901-7801-466A-B2DC-6BD73B539B80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5A7A8D-C28D-499C-9CF9-5AF42DFE91B6}" type="pres">
      <dgm:prSet presAssocID="{9C6DCE36-EE2D-438D-A666-DA59F1B2CE87}" presName="linNode" presStyleCnt="0"/>
      <dgm:spPr/>
    </dgm:pt>
    <dgm:pt modelId="{3AB14AE3-7669-4ACA-9764-992C9FBD1DE5}" type="pres">
      <dgm:prSet presAssocID="{9C6DCE36-EE2D-438D-A666-DA59F1B2CE87}" presName="parentText" presStyleLbl="node1" presStyleIdx="0" presStyleCnt="1" custScaleX="2676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D62901-7801-466A-B2DC-6BD73B539B80}" srcId="{F8679C0B-F980-4B4B-8C23-EF3A499F069A}" destId="{9C6DCE36-EE2D-438D-A666-DA59F1B2CE87}" srcOrd="0" destOrd="0" parTransId="{2615A713-5B34-4A0C-B31C-998ED0B72989}" sibTransId="{28EFED16-0714-4CA9-A5BA-D240042769F5}"/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0C32C73F-8005-4911-88A5-19DA9C4C5995}" type="presOf" srcId="{9C6DCE36-EE2D-438D-A666-DA59F1B2CE87}" destId="{3AB14AE3-7669-4ACA-9764-992C9FBD1DE5}" srcOrd="0" destOrd="0" presId="urn:microsoft.com/office/officeart/2005/8/layout/vList5"/>
    <dgm:cxn modelId="{2437A687-D628-4C96-B910-C70BF8418745}" type="presParOf" srcId="{9566D266-6127-4C3D-A292-0D3BE1C1D6E8}" destId="{435A7A8D-C28D-499C-9CF9-5AF42DFE91B6}" srcOrd="0" destOrd="0" presId="urn:microsoft.com/office/officeart/2005/8/layout/vList5"/>
    <dgm:cxn modelId="{E09535B6-915C-4E74-885C-94F9E83BAB55}" type="presParOf" srcId="{435A7A8D-C28D-499C-9CF9-5AF42DFE91B6}" destId="{3AB14AE3-7669-4ACA-9764-992C9FBD1DE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0F72C2-3400-43FD-8EE4-E09DEA3C41AF}">
      <dgm:prSet custT="1"/>
      <dgm:spPr/>
      <dgm:t>
        <a:bodyPr/>
        <a:lstStyle/>
        <a:p>
          <a:r>
            <a:rPr lang="ru-RU" sz="2400" dirty="0"/>
            <a:t>Воздушно-пузырьковая </a:t>
          </a:r>
          <a:r>
            <a:rPr lang="ru-RU" sz="2400" dirty="0" err="1" smtClean="0"/>
            <a:t>колонна.Развитие</a:t>
          </a:r>
          <a:r>
            <a:rPr lang="ru-RU" sz="2400" dirty="0" smtClean="0"/>
            <a:t> зрительного и тактильного восприятия, восприятия цвета, активизация внимания, стирание из памяти тяжелых эмоций травматического события. Релаксация в процессе представления образов.</a:t>
          </a:r>
          <a:endParaRPr lang="ru-RU" sz="2400" dirty="0"/>
        </a:p>
      </dgm:t>
    </dgm:pt>
    <dgm:pt modelId="{E9A35BEA-61CD-4A10-A091-30E778052CAE}" type="parTrans" cxnId="{65D0437D-0073-42F2-862D-1A9367F3B77D}">
      <dgm:prSet/>
      <dgm:spPr/>
      <dgm:t>
        <a:bodyPr/>
        <a:lstStyle/>
        <a:p>
          <a:endParaRPr lang="ru-RU"/>
        </a:p>
      </dgm:t>
    </dgm:pt>
    <dgm:pt modelId="{CB3601A4-042D-4361-936F-6F034456499A}" type="sibTrans" cxnId="{65D0437D-0073-42F2-862D-1A9367F3B77D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5203E8-439C-456E-98FB-A1F2DE26378C}" type="pres">
      <dgm:prSet presAssocID="{EE0F72C2-3400-43FD-8EE4-E09DEA3C41AF}" presName="linNode" presStyleCnt="0"/>
      <dgm:spPr/>
    </dgm:pt>
    <dgm:pt modelId="{C2633837-5148-485C-AD3F-5823D7C7DB87}" type="pres">
      <dgm:prSet presAssocID="{EE0F72C2-3400-43FD-8EE4-E09DEA3C41AF}" presName="parentText" presStyleLbl="node1" presStyleIdx="0" presStyleCnt="1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D0437D-0073-42F2-862D-1A9367F3B77D}" srcId="{F8679C0B-F980-4B4B-8C23-EF3A499F069A}" destId="{EE0F72C2-3400-43FD-8EE4-E09DEA3C41AF}" srcOrd="0" destOrd="0" parTransId="{E9A35BEA-61CD-4A10-A091-30E778052CAE}" sibTransId="{CB3601A4-042D-4361-936F-6F034456499A}"/>
    <dgm:cxn modelId="{8DCF82E3-F216-41FD-94F3-0971E09D4D91}" type="presOf" srcId="{EE0F72C2-3400-43FD-8EE4-E09DEA3C41AF}" destId="{C2633837-5148-485C-AD3F-5823D7C7DB87}" srcOrd="0" destOrd="0" presId="urn:microsoft.com/office/officeart/2005/8/layout/vList5"/>
    <dgm:cxn modelId="{5BDF5B29-BF23-4EFE-8C47-09FE833130DB}" type="presOf" srcId="{F8679C0B-F980-4B4B-8C23-EF3A499F069A}" destId="{9566D266-6127-4C3D-A292-0D3BE1C1D6E8}" srcOrd="0" destOrd="0" presId="urn:microsoft.com/office/officeart/2005/8/layout/vList5"/>
    <dgm:cxn modelId="{CF0396D5-3193-4AE6-9DB4-00EB6167253D}" type="presParOf" srcId="{9566D266-6127-4C3D-A292-0D3BE1C1D6E8}" destId="{605203E8-439C-456E-98FB-A1F2DE26378C}" srcOrd="0" destOrd="0" presId="urn:microsoft.com/office/officeart/2005/8/layout/vList5"/>
    <dgm:cxn modelId="{B99CBCE2-AFE7-4D4C-8B27-7E4870DA5A82}" type="presParOf" srcId="{605203E8-439C-456E-98FB-A1F2DE26378C}" destId="{C2633837-5148-485C-AD3F-5823D7C7DB8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B4428-CD6D-4AAD-86D7-F09F432DEE51}">
      <dsp:nvSpPr>
        <dsp:cNvPr id="0" name=""/>
        <dsp:cNvSpPr/>
      </dsp:nvSpPr>
      <dsp:spPr>
        <a:xfrm>
          <a:off x="0" y="4"/>
          <a:ext cx="3595363" cy="27827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 нашем детском саду в 2019 году стараниями педагогов была создана замечательная сенсорная комната. Что же это за комната и для чего она нужна?</a:t>
          </a:r>
          <a:endParaRPr lang="ru-RU" sz="1800" kern="1200" dirty="0"/>
        </a:p>
      </dsp:txBody>
      <dsp:txXfrm>
        <a:off x="135841" y="135845"/>
        <a:ext cx="3323681" cy="2511034"/>
      </dsp:txXfrm>
    </dsp:sp>
    <dsp:sp modelId="{39FD8FC7-CBB0-4F7C-A2AA-D1CF2C5C296D}">
      <dsp:nvSpPr>
        <dsp:cNvPr id="0" name=""/>
        <dsp:cNvSpPr/>
      </dsp:nvSpPr>
      <dsp:spPr>
        <a:xfrm>
          <a:off x="1755" y="2922190"/>
          <a:ext cx="3595363" cy="33608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Сенсорная комната – это особым образом организованная окружающая среда, наполненная различного рода стимуляторами. Они воздействуют на органы зрения, слуха, обоняния, осязания и другие. В сенсорной комнате созданы условия, в которых ребенок получает положительные эмоции. Спокойная цветовая гамма, мягкий свет, тихая нежная музыка – все это создает ощущение покоя, умиротворенности.</a:t>
          </a:r>
        </a:p>
      </dsp:txBody>
      <dsp:txXfrm>
        <a:off x="165817" y="3086252"/>
        <a:ext cx="3267239" cy="30327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F33FC-B625-48B4-A8F3-77017D32FBCD}">
      <dsp:nvSpPr>
        <dsp:cNvPr id="0" name=""/>
        <dsp:cNvSpPr/>
      </dsp:nvSpPr>
      <dsp:spPr>
        <a:xfrm>
          <a:off x="0" y="0"/>
          <a:ext cx="5238002" cy="2818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Игры в сухом бассейне помогают удовлетворить естественную потребность ребенка в движении, стимулируют его поисковую и творческую активность, позволяют чередовать упражнения с отдыхом, а также добиваться качественной релаксации. В сухом бассейне тренируются различные мышечные группы, в том числе и формирующие осанку. Таким образом, происходит постоянный массаж всего тела, осуществляется стимуляция тактильной чувствительности.</a:t>
          </a:r>
        </a:p>
      </dsp:txBody>
      <dsp:txXfrm>
        <a:off x="137598" y="137598"/>
        <a:ext cx="4962806" cy="25435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271D3-338A-456E-A4F1-8453F17C04D0}">
      <dsp:nvSpPr>
        <dsp:cNvPr id="0" name=""/>
        <dsp:cNvSpPr/>
      </dsp:nvSpPr>
      <dsp:spPr>
        <a:xfrm>
          <a:off x="2885" y="0"/>
          <a:ext cx="5908467" cy="16617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Песок – это уникальный материал, а занятие с ним – увлекательный процесс, который побуждает к творчеству, расслабляет и вдохновляет.           Замечали ли вы когда-нибудь, что успокаиваетесь, пропуская мелкий песок сквозь пальцы? Это тот самый материал, с помощью которого мы начинаем познавать мир.</a:t>
          </a:r>
        </a:p>
      </dsp:txBody>
      <dsp:txXfrm>
        <a:off x="84004" y="81119"/>
        <a:ext cx="5746229" cy="14994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6B04B-AD7D-4485-9B22-42D60D1C97CC}">
      <dsp:nvSpPr>
        <dsp:cNvPr id="0" name=""/>
        <dsp:cNvSpPr/>
      </dsp:nvSpPr>
      <dsp:spPr>
        <a:xfrm>
          <a:off x="55539" y="2015"/>
          <a:ext cx="6471095" cy="20616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Тактильный комплекс “Солнышко</a:t>
          </a:r>
          <a:r>
            <a:rPr lang="ru-RU" sz="1800" kern="1200" dirty="0" smtClean="0"/>
            <a:t>”. Хождение по ним учит ребенка держать равновесие. Поверхность тактильного комплекса выполнена из материалов разных фактур и рельефа, что способствует развитию тактильных ощущений. </a:t>
          </a:r>
          <a:endParaRPr lang="ru-RU" sz="1800" kern="1200" dirty="0"/>
        </a:p>
      </dsp:txBody>
      <dsp:txXfrm>
        <a:off x="156182" y="102658"/>
        <a:ext cx="6269809" cy="18603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D8D1BD-2905-4875-B3A9-CC0DC1A8141C}">
      <dsp:nvSpPr>
        <dsp:cNvPr id="0" name=""/>
        <dsp:cNvSpPr/>
      </dsp:nvSpPr>
      <dsp:spPr>
        <a:xfrm>
          <a:off x="150992" y="2188"/>
          <a:ext cx="5763245" cy="2238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Мягкий кубик с пучком  </a:t>
          </a:r>
          <a:r>
            <a:rPr lang="ru-RU" sz="2000" kern="1200" dirty="0" smtClean="0"/>
            <a:t>волокон. Развитие аналитического восприятия свойств и признаков предмета; развитие тактильных ощущений, мелкой моторики.</a:t>
          </a:r>
          <a:endParaRPr lang="ru-RU" sz="2000" kern="1200" dirty="0"/>
        </a:p>
      </dsp:txBody>
      <dsp:txXfrm>
        <a:off x="260260" y="111456"/>
        <a:ext cx="5544709" cy="201983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B14AE3-7669-4ACA-9764-992C9FBD1DE5}">
      <dsp:nvSpPr>
        <dsp:cNvPr id="0" name=""/>
        <dsp:cNvSpPr/>
      </dsp:nvSpPr>
      <dsp:spPr>
        <a:xfrm>
          <a:off x="59119" y="0"/>
          <a:ext cx="3123478" cy="65273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Фибероптический</a:t>
          </a:r>
          <a:r>
            <a:rPr lang="ru-RU" sz="2400" kern="1200" dirty="0"/>
            <a:t> душ «Солнышко» – это подвесная конструкция, состоящая из декоративного модуля и струящихся вниз </a:t>
          </a:r>
          <a:r>
            <a:rPr lang="ru-RU" sz="2400" kern="1200" dirty="0" err="1"/>
            <a:t>фибероптических</a:t>
          </a:r>
          <a:r>
            <a:rPr lang="ru-RU" sz="2400" kern="1200" dirty="0"/>
            <a:t> нитей</a:t>
          </a:r>
          <a:r>
            <a:rPr lang="ru-RU" sz="2400" kern="1200" dirty="0" smtClean="0"/>
            <a:t>. Они не только помогают расслабиться и снять напряжение, но и мотивируют к учебе, снижают агрессию и тревожные расстройства. </a:t>
          </a:r>
          <a:endParaRPr lang="ru-RU" sz="2400" kern="1200" dirty="0"/>
        </a:p>
      </dsp:txBody>
      <dsp:txXfrm>
        <a:off x="211595" y="152476"/>
        <a:ext cx="2818526" cy="62223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633837-5148-485C-AD3F-5823D7C7DB87}">
      <dsp:nvSpPr>
        <dsp:cNvPr id="0" name=""/>
        <dsp:cNvSpPr/>
      </dsp:nvSpPr>
      <dsp:spPr>
        <a:xfrm>
          <a:off x="3184" y="977"/>
          <a:ext cx="6520264" cy="20007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Воздушно-пузырьковая </a:t>
          </a:r>
          <a:r>
            <a:rPr lang="ru-RU" sz="2400" kern="1200" dirty="0" err="1" smtClean="0"/>
            <a:t>колонна.Развитие</a:t>
          </a:r>
          <a:r>
            <a:rPr lang="ru-RU" sz="2400" kern="1200" dirty="0" smtClean="0"/>
            <a:t> зрительного и тактильного восприятия, восприятия цвета, активизация внимания, стирание из памяти тяжелых эмоций травматического события. Релаксация в процессе представления образов.</a:t>
          </a:r>
          <a:endParaRPr lang="ru-RU" sz="2400" kern="1200" dirty="0"/>
        </a:p>
      </dsp:txBody>
      <dsp:txXfrm>
        <a:off x="100853" y="98646"/>
        <a:ext cx="6324926" cy="18054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6.jpg"/><Relationship Id="rId4" Type="http://schemas.openxmlformats.org/officeDocument/2006/relationships/diagramLayout" Target="../diagrams/layout3.xml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1.jpeg"/><Relationship Id="rId4" Type="http://schemas.openxmlformats.org/officeDocument/2006/relationships/diagramLayout" Target="../diagrams/layout5.xml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746494" y="586985"/>
            <a:ext cx="8699008" cy="652425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2232991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471786" y="3149802"/>
            <a:ext cx="2965621" cy="1117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СЕНСОРНАЯ КОМНАТА</a:t>
            </a:r>
            <a:endParaRPr lang="ru-RU" sz="2400" b="1" dirty="0">
              <a:solidFill>
                <a:schemeClr val="bg1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557306440"/>
              </p:ext>
            </p:extLst>
          </p:nvPr>
        </p:nvGraphicFramePr>
        <p:xfrm>
          <a:off x="3909271" y="99965"/>
          <a:ext cx="3241718" cy="6527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32" y="93094"/>
            <a:ext cx="5092144" cy="66845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089" y="88084"/>
            <a:ext cx="6499440" cy="668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9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751131262"/>
              </p:ext>
            </p:extLst>
          </p:nvPr>
        </p:nvGraphicFramePr>
        <p:xfrm>
          <a:off x="8489659" y="134222"/>
          <a:ext cx="3598875" cy="6283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47" y="134223"/>
            <a:ext cx="8103765" cy="628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268957783"/>
              </p:ext>
            </p:extLst>
          </p:nvPr>
        </p:nvGraphicFramePr>
        <p:xfrm>
          <a:off x="3221373" y="117447"/>
          <a:ext cx="5243119" cy="2818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2" y="473277"/>
            <a:ext cx="3087149" cy="44091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604" y="473277"/>
            <a:ext cx="3557415" cy="47313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357" y="2936147"/>
            <a:ext cx="5654860" cy="38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378212842"/>
              </p:ext>
            </p:extLst>
          </p:nvPr>
        </p:nvGraphicFramePr>
        <p:xfrm>
          <a:off x="192947" y="7687"/>
          <a:ext cx="5914238" cy="1661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680" y="164980"/>
            <a:ext cx="4914867" cy="65357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18" y="1779169"/>
            <a:ext cx="4949504" cy="507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32268825"/>
              </p:ext>
            </p:extLst>
          </p:nvPr>
        </p:nvGraphicFramePr>
        <p:xfrm>
          <a:off x="192947" y="7687"/>
          <a:ext cx="5914238" cy="1661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47" y="259082"/>
            <a:ext cx="4773336" cy="63475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773" y="259083"/>
            <a:ext cx="5622408" cy="3281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772" y="3613478"/>
            <a:ext cx="5622409" cy="299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633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" y="-2586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24337976"/>
              </p:ext>
            </p:extLst>
          </p:nvPr>
        </p:nvGraphicFramePr>
        <p:xfrm>
          <a:off x="192946" y="226502"/>
          <a:ext cx="6526635" cy="2063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1" y="2604080"/>
            <a:ext cx="6671033" cy="41763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870" y="85285"/>
            <a:ext cx="5157216" cy="669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4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53671002"/>
              </p:ext>
            </p:extLst>
          </p:nvPr>
        </p:nvGraphicFramePr>
        <p:xfrm>
          <a:off x="343949" y="318080"/>
          <a:ext cx="5914238" cy="2240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712" y="93674"/>
            <a:ext cx="5157216" cy="66783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56" y="2573323"/>
            <a:ext cx="4572000" cy="419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974333745"/>
              </p:ext>
            </p:extLst>
          </p:nvPr>
        </p:nvGraphicFramePr>
        <p:xfrm>
          <a:off x="3909271" y="99965"/>
          <a:ext cx="3241718" cy="6527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838" y="242579"/>
            <a:ext cx="4801312" cy="63847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8" y="905686"/>
            <a:ext cx="3800213" cy="505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5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023244305"/>
              </p:ext>
            </p:extLst>
          </p:nvPr>
        </p:nvGraphicFramePr>
        <p:xfrm>
          <a:off x="5327010" y="4624589"/>
          <a:ext cx="6526633" cy="2002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23" y="302949"/>
            <a:ext cx="3935439" cy="6121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010" y="219668"/>
            <a:ext cx="6526634" cy="419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2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338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Валерий Алексеев</cp:lastModifiedBy>
  <cp:revision>15</cp:revision>
  <dcterms:created xsi:type="dcterms:W3CDTF">2024-03-22T10:46:38Z</dcterms:created>
  <dcterms:modified xsi:type="dcterms:W3CDTF">2024-03-24T16:14:29Z</dcterms:modified>
</cp:coreProperties>
</file>